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CCFF"/>
    <a:srgbClr val="C0C0C0"/>
    <a:srgbClr val="9A9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6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48F62A-345D-4080-8C75-9B92E9D5B40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32E42-4FB0-41E1-958F-C4FEA30741CD}" type="slidenum">
              <a:rPr lang="de-DE"/>
              <a:pPr/>
              <a:t>1</a:t>
            </a:fld>
            <a:endParaRPr lang="de-DE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Es wurde keine aktuelle Alterspyramide gewählt, da diese noch deutlich die Folgen des Ersten Weltkrieges zeigt.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08006-B629-4342-8354-3EF175DD6BC3}" type="slidenum">
              <a:rPr lang="de-DE"/>
              <a:pPr/>
              <a:t>2</a:t>
            </a:fld>
            <a:endParaRPr lang="de-DE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- Es erscheinen die verschiedenen Formen von Alterspyramiden und werden nach und nach erklärt.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92F1-9D77-4FC8-AB5E-44DBE92A7F3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5EC69-A6DE-472B-9E40-6B151B58AD1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1A2F-7A33-4142-9DFD-32378350EBB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2B2A7-75C2-4B6C-969D-85238D86A6B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52B8D-BE9C-4EF1-B7C3-C33D9DC376D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F0783-C0F6-43B3-B292-1A3425B0682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016F-3FED-4EA7-8185-C8A5E38F27C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271A6-1153-42B7-A7F7-F2C3B4C599E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5F295-60CA-44FD-AF18-EDA3BA59E9B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D2CE-AD2D-4BB5-AE9E-5BA04BC8EE0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1EEB6-2A10-44A5-B21A-2443B9317A7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1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929299-FFE9-46D9-B7AC-3AEA77412B56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482600" y="188913"/>
            <a:ext cx="5473700" cy="6048375"/>
            <a:chOff x="3969" y="3339"/>
            <a:chExt cx="1088" cy="981"/>
          </a:xfrm>
        </p:grpSpPr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V="1">
              <a:off x="3969" y="3339"/>
              <a:ext cx="0" cy="981"/>
            </a:xfrm>
            <a:prstGeom prst="line">
              <a:avLst/>
            </a:prstGeom>
            <a:noFill/>
            <a:ln w="19050" cap="rnd">
              <a:solidFill>
                <a:srgbClr val="B2B2B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V="1">
              <a:off x="4105" y="3339"/>
              <a:ext cx="0" cy="981"/>
            </a:xfrm>
            <a:prstGeom prst="line">
              <a:avLst/>
            </a:prstGeom>
            <a:noFill/>
            <a:ln w="19050" cap="rnd">
              <a:solidFill>
                <a:srgbClr val="B2B2B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 flipV="1">
              <a:off x="4241" y="3339"/>
              <a:ext cx="0" cy="981"/>
            </a:xfrm>
            <a:prstGeom prst="line">
              <a:avLst/>
            </a:prstGeom>
            <a:noFill/>
            <a:ln w="19050" cap="rnd">
              <a:solidFill>
                <a:srgbClr val="B2B2B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V="1">
              <a:off x="4377" y="3339"/>
              <a:ext cx="0" cy="981"/>
            </a:xfrm>
            <a:prstGeom prst="line">
              <a:avLst/>
            </a:prstGeom>
            <a:noFill/>
            <a:ln w="19050" cap="rnd">
              <a:solidFill>
                <a:srgbClr val="B2B2B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 flipV="1">
              <a:off x="4649" y="3339"/>
              <a:ext cx="0" cy="981"/>
            </a:xfrm>
            <a:prstGeom prst="line">
              <a:avLst/>
            </a:prstGeom>
            <a:noFill/>
            <a:ln w="19050" cap="rnd">
              <a:solidFill>
                <a:srgbClr val="B2B2B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V="1">
              <a:off x="4785" y="3339"/>
              <a:ext cx="0" cy="981"/>
            </a:xfrm>
            <a:prstGeom prst="line">
              <a:avLst/>
            </a:prstGeom>
            <a:noFill/>
            <a:ln w="19050" cap="rnd">
              <a:solidFill>
                <a:srgbClr val="B2B2B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4921" y="3339"/>
              <a:ext cx="0" cy="981"/>
            </a:xfrm>
            <a:prstGeom prst="line">
              <a:avLst/>
            </a:prstGeom>
            <a:noFill/>
            <a:ln w="19050" cap="rnd">
              <a:solidFill>
                <a:srgbClr val="B2B2B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 flipV="1">
              <a:off x="5057" y="3339"/>
              <a:ext cx="0" cy="981"/>
            </a:xfrm>
            <a:prstGeom prst="line">
              <a:avLst/>
            </a:prstGeom>
            <a:noFill/>
            <a:ln w="19050" cap="rnd">
              <a:solidFill>
                <a:srgbClr val="B2B2B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pic>
        <p:nvPicPr>
          <p:cNvPr id="2053" name="Picture 5" descr="deutschland200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115888"/>
            <a:ext cx="5068887" cy="6121400"/>
          </a:xfrm>
          <a:prstGeom prst="rect">
            <a:avLst/>
          </a:prstGeom>
          <a:noFill/>
        </p:spPr>
      </p:pic>
      <p:pic>
        <p:nvPicPr>
          <p:cNvPr id="2054" name="Picture 6" descr="maenn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60525" y="3068638"/>
            <a:ext cx="982663" cy="1008062"/>
          </a:xfrm>
          <a:prstGeom prst="rect">
            <a:avLst/>
          </a:prstGeom>
          <a:noFill/>
        </p:spPr>
      </p:pic>
      <p:pic>
        <p:nvPicPr>
          <p:cNvPr id="2055" name="Picture 7" descr="frauen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4450" y="3140075"/>
            <a:ext cx="877888" cy="1079500"/>
          </a:xfrm>
          <a:prstGeom prst="rect">
            <a:avLst/>
          </a:prstGeom>
          <a:noFill/>
        </p:spPr>
      </p:pic>
      <p:grpSp>
        <p:nvGrpSpPr>
          <p:cNvPr id="2118" name="Group 70"/>
          <p:cNvGrpSpPr>
            <a:grpSpLocks/>
          </p:cNvGrpSpPr>
          <p:nvPr/>
        </p:nvGrpSpPr>
        <p:grpSpPr bwMode="auto">
          <a:xfrm>
            <a:off x="266700" y="6165850"/>
            <a:ext cx="5948363" cy="520700"/>
            <a:chOff x="168" y="3884"/>
            <a:chExt cx="3747" cy="328"/>
          </a:xfrm>
        </p:grpSpPr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304" y="3935"/>
              <a:ext cx="3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1950" y="388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0</a:t>
              </a: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300" y="388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200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2751" y="388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400</a:t>
              </a:r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3205" y="388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600</a:t>
              </a:r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3613" y="388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800</a:t>
              </a: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1574" y="388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200</a:t>
              </a: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1027" y="388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400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577" y="388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600</a:t>
              </a:r>
            </a:p>
          </p:txBody>
        </p:sp>
        <p:sp>
          <p:nvSpPr>
            <p:cNvPr id="2076" name="Text Box 28"/>
            <p:cNvSpPr txBox="1">
              <a:spLocks noChangeArrowheads="1"/>
            </p:cNvSpPr>
            <p:nvPr/>
          </p:nvSpPr>
          <p:spPr bwMode="auto">
            <a:xfrm>
              <a:off x="168" y="3884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800</a:t>
              </a:r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1757" y="4020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in Tausend</a:t>
              </a:r>
            </a:p>
          </p:txBody>
        </p:sp>
      </p:grpSp>
      <p:grpSp>
        <p:nvGrpSpPr>
          <p:cNvPr id="2100" name="Group 52"/>
          <p:cNvGrpSpPr>
            <a:grpSpLocks/>
          </p:cNvGrpSpPr>
          <p:nvPr/>
        </p:nvGrpSpPr>
        <p:grpSpPr bwMode="auto">
          <a:xfrm>
            <a:off x="3940175" y="908050"/>
            <a:ext cx="2232025" cy="217488"/>
            <a:chOff x="2336" y="663"/>
            <a:chExt cx="1406" cy="137"/>
          </a:xfrm>
        </p:grpSpPr>
        <p:sp>
          <p:nvSpPr>
            <p:cNvPr id="2078" name="AutoShape 30"/>
            <p:cNvSpPr>
              <a:spLocks/>
            </p:cNvSpPr>
            <p:nvPr/>
          </p:nvSpPr>
          <p:spPr bwMode="auto">
            <a:xfrm>
              <a:off x="3651" y="663"/>
              <a:ext cx="91" cy="137"/>
            </a:xfrm>
            <a:prstGeom prst="rightBrace">
              <a:avLst>
                <a:gd name="adj1" fmla="val 12546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 flipH="1">
              <a:off x="2336" y="663"/>
              <a:ext cx="13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 flipH="1">
              <a:off x="2336" y="799"/>
              <a:ext cx="13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113" name="Group 65"/>
          <p:cNvGrpSpPr>
            <a:grpSpLocks/>
          </p:cNvGrpSpPr>
          <p:nvPr/>
        </p:nvGrpSpPr>
        <p:grpSpPr bwMode="auto">
          <a:xfrm>
            <a:off x="4732338" y="1843088"/>
            <a:ext cx="1439862" cy="217487"/>
            <a:chOff x="2981" y="1161"/>
            <a:chExt cx="907" cy="137"/>
          </a:xfrm>
        </p:grpSpPr>
        <p:grpSp>
          <p:nvGrpSpPr>
            <p:cNvPr id="2112" name="Group 64"/>
            <p:cNvGrpSpPr>
              <a:grpSpLocks/>
            </p:cNvGrpSpPr>
            <p:nvPr/>
          </p:nvGrpSpPr>
          <p:grpSpPr bwMode="auto">
            <a:xfrm>
              <a:off x="2981" y="1161"/>
              <a:ext cx="907" cy="137"/>
              <a:chOff x="2981" y="1161"/>
              <a:chExt cx="907" cy="137"/>
            </a:xfrm>
          </p:grpSpPr>
          <p:sp>
            <p:nvSpPr>
              <p:cNvPr id="2079" name="AutoShape 31"/>
              <p:cNvSpPr>
                <a:spLocks/>
              </p:cNvSpPr>
              <p:nvPr/>
            </p:nvSpPr>
            <p:spPr bwMode="auto">
              <a:xfrm>
                <a:off x="3797" y="1161"/>
                <a:ext cx="91" cy="137"/>
              </a:xfrm>
              <a:prstGeom prst="rightBrace">
                <a:avLst>
                  <a:gd name="adj1" fmla="val 12546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 flipH="1">
                <a:off x="2981" y="1162"/>
                <a:ext cx="8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 flipH="1">
              <a:off x="3117" y="1298"/>
              <a:ext cx="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99" name="Group 51"/>
          <p:cNvGrpSpPr>
            <a:grpSpLocks/>
          </p:cNvGrpSpPr>
          <p:nvPr/>
        </p:nvGrpSpPr>
        <p:grpSpPr bwMode="auto">
          <a:xfrm>
            <a:off x="4875213" y="2563813"/>
            <a:ext cx="1296987" cy="288925"/>
            <a:chOff x="2925" y="1706"/>
            <a:chExt cx="817" cy="182"/>
          </a:xfrm>
        </p:grpSpPr>
        <p:sp>
          <p:nvSpPr>
            <p:cNvPr id="2080" name="AutoShape 32"/>
            <p:cNvSpPr>
              <a:spLocks/>
            </p:cNvSpPr>
            <p:nvPr/>
          </p:nvSpPr>
          <p:spPr bwMode="auto">
            <a:xfrm>
              <a:off x="3651" y="1706"/>
              <a:ext cx="91" cy="182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 flipH="1">
              <a:off x="3198" y="1706"/>
              <a:ext cx="4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 flipH="1">
              <a:off x="2925" y="1888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98" name="Group 50"/>
          <p:cNvGrpSpPr>
            <a:grpSpLocks/>
          </p:cNvGrpSpPr>
          <p:nvPr/>
        </p:nvGrpSpPr>
        <p:grpSpPr bwMode="auto">
          <a:xfrm>
            <a:off x="5235575" y="3284538"/>
            <a:ext cx="936625" cy="576262"/>
            <a:chOff x="3152" y="2160"/>
            <a:chExt cx="590" cy="363"/>
          </a:xfrm>
        </p:grpSpPr>
        <p:sp>
          <p:nvSpPr>
            <p:cNvPr id="2081" name="AutoShape 33"/>
            <p:cNvSpPr>
              <a:spLocks/>
            </p:cNvSpPr>
            <p:nvPr/>
          </p:nvSpPr>
          <p:spPr bwMode="auto">
            <a:xfrm>
              <a:off x="3651" y="2160"/>
              <a:ext cx="91" cy="363"/>
            </a:xfrm>
            <a:prstGeom prst="rightBrace">
              <a:avLst>
                <a:gd name="adj1" fmla="val 3324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 flipH="1">
              <a:off x="3152" y="2160"/>
              <a:ext cx="4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 flipH="1">
              <a:off x="3469" y="2523"/>
              <a:ext cx="1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4875213" y="4005263"/>
            <a:ext cx="1296987" cy="576262"/>
            <a:chOff x="2925" y="2613"/>
            <a:chExt cx="817" cy="363"/>
          </a:xfrm>
        </p:grpSpPr>
        <p:sp>
          <p:nvSpPr>
            <p:cNvPr id="2082" name="AutoShape 34"/>
            <p:cNvSpPr>
              <a:spLocks/>
            </p:cNvSpPr>
            <p:nvPr/>
          </p:nvSpPr>
          <p:spPr bwMode="auto">
            <a:xfrm>
              <a:off x="3651" y="2613"/>
              <a:ext cx="91" cy="363"/>
            </a:xfrm>
            <a:prstGeom prst="rightBrace">
              <a:avLst>
                <a:gd name="adj1" fmla="val 3324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 flipH="1">
              <a:off x="3469" y="2614"/>
              <a:ext cx="1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 flipH="1">
              <a:off x="2925" y="2976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96" name="Group 48"/>
          <p:cNvGrpSpPr>
            <a:grpSpLocks/>
          </p:cNvGrpSpPr>
          <p:nvPr/>
        </p:nvGrpSpPr>
        <p:grpSpPr bwMode="auto">
          <a:xfrm>
            <a:off x="4875213" y="5589588"/>
            <a:ext cx="1296987" cy="647700"/>
            <a:chOff x="2925" y="3612"/>
            <a:chExt cx="817" cy="408"/>
          </a:xfrm>
        </p:grpSpPr>
        <p:sp>
          <p:nvSpPr>
            <p:cNvPr id="2083" name="AutoShape 35"/>
            <p:cNvSpPr>
              <a:spLocks/>
            </p:cNvSpPr>
            <p:nvPr/>
          </p:nvSpPr>
          <p:spPr bwMode="auto">
            <a:xfrm>
              <a:off x="3651" y="3612"/>
              <a:ext cx="91" cy="408"/>
            </a:xfrm>
            <a:prstGeom prst="rightBrace">
              <a:avLst>
                <a:gd name="adj1" fmla="val 3736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 flipH="1">
              <a:off x="2925" y="3612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6243638" y="736600"/>
            <a:ext cx="1435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sz="1600"/>
              <a:t>1. Weltkrieg</a:t>
            </a:r>
          </a:p>
          <a:p>
            <a:pPr marL="342900" indent="-342900"/>
            <a:r>
              <a:rPr lang="de-DE" sz="1400"/>
              <a:t>Geburtenausfall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6243638" y="1690688"/>
            <a:ext cx="19796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sz="1600"/>
              <a:t>Weltwirtschaftskrise</a:t>
            </a:r>
          </a:p>
          <a:p>
            <a:pPr marL="342900" indent="-342900"/>
            <a:r>
              <a:rPr lang="de-DE" sz="1400"/>
              <a:t>Geburtenausfall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6243638" y="2465388"/>
            <a:ext cx="1435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sz="1600"/>
              <a:t>2. Weltkrieg</a:t>
            </a:r>
          </a:p>
          <a:p>
            <a:pPr marL="342900" indent="-342900"/>
            <a:r>
              <a:rPr lang="de-DE" sz="1400"/>
              <a:t>Geburtenausfall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6243638" y="3235325"/>
            <a:ext cx="1997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sz="1600"/>
              <a:t>„Babyboom“</a:t>
            </a:r>
          </a:p>
          <a:p>
            <a:pPr marL="342900" indent="-342900"/>
            <a:r>
              <a:rPr lang="de-DE" sz="1400"/>
              <a:t>Geburtensteigerung</a:t>
            </a:r>
          </a:p>
          <a:p>
            <a:pPr marL="342900" indent="-342900"/>
            <a:r>
              <a:rPr lang="de-DE" sz="1400"/>
              <a:t>im „Wirtschaftswunder“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6243638" y="4049713"/>
            <a:ext cx="165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sz="1600"/>
              <a:t>„Pillenknick“</a:t>
            </a:r>
          </a:p>
          <a:p>
            <a:pPr marL="342900" indent="-342900"/>
            <a:r>
              <a:rPr lang="de-DE" sz="1400"/>
              <a:t>Geburtenrückgang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6243638" y="5562600"/>
            <a:ext cx="272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sz="1600"/>
              <a:t>Wiedervereinigung</a:t>
            </a:r>
          </a:p>
          <a:p>
            <a:pPr marL="342900" indent="-342900"/>
            <a:r>
              <a:rPr lang="de-DE" sz="1400"/>
              <a:t>Geburtenrückgang in den neuen</a:t>
            </a:r>
          </a:p>
          <a:p>
            <a:pPr marL="342900" indent="-342900"/>
            <a:r>
              <a:rPr lang="de-DE" sz="1400"/>
              <a:t>Bundesländern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44450"/>
            <a:ext cx="3168650" cy="431800"/>
          </a:xfrm>
        </p:spPr>
        <p:txBody>
          <a:bodyPr/>
          <a:lstStyle/>
          <a:p>
            <a:r>
              <a:rPr lang="de-DE" sz="2800" b="1"/>
              <a:t>Alterspyramide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5963" y="44450"/>
            <a:ext cx="3455987" cy="406400"/>
          </a:xfrm>
        </p:spPr>
        <p:txBody>
          <a:bodyPr/>
          <a:lstStyle/>
          <a:p>
            <a:r>
              <a:rPr lang="de-DE" sz="2800"/>
              <a:t>Deutschland 2001</a:t>
            </a:r>
          </a:p>
        </p:txBody>
      </p:sp>
      <p:grpSp>
        <p:nvGrpSpPr>
          <p:cNvPr id="2111" name="Group 63"/>
          <p:cNvGrpSpPr>
            <a:grpSpLocks/>
          </p:cNvGrpSpPr>
          <p:nvPr/>
        </p:nvGrpSpPr>
        <p:grpSpPr bwMode="auto">
          <a:xfrm>
            <a:off x="395288" y="669925"/>
            <a:ext cx="2355850" cy="304800"/>
            <a:chOff x="249" y="422"/>
            <a:chExt cx="1484" cy="192"/>
          </a:xfrm>
        </p:grpSpPr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249" y="481"/>
              <a:ext cx="226" cy="90"/>
            </a:xfrm>
            <a:prstGeom prst="rect">
              <a:avLst/>
            </a:prstGeom>
            <a:solidFill>
              <a:srgbClr val="9A9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08" name="Text Box 60"/>
            <p:cNvSpPr txBox="1">
              <a:spLocks noChangeArrowheads="1"/>
            </p:cNvSpPr>
            <p:nvPr/>
          </p:nvSpPr>
          <p:spPr bwMode="auto">
            <a:xfrm>
              <a:off x="431" y="422"/>
              <a:ext cx="1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Geschlechtsüberschuss</a:t>
              </a:r>
            </a:p>
          </p:txBody>
        </p:sp>
      </p:grp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8299450" y="63754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C0C0C0"/>
                </a:solidFill>
              </a:rPr>
              <a:t>weiter</a:t>
            </a:r>
          </a:p>
        </p:txBody>
      </p:sp>
      <p:grpSp>
        <p:nvGrpSpPr>
          <p:cNvPr id="2114" name="Group 66"/>
          <p:cNvGrpSpPr>
            <a:grpSpLocks/>
          </p:cNvGrpSpPr>
          <p:nvPr/>
        </p:nvGrpSpPr>
        <p:grpSpPr bwMode="auto">
          <a:xfrm>
            <a:off x="-69850" y="6683375"/>
            <a:ext cx="9250363" cy="188913"/>
            <a:chOff x="-23" y="4218"/>
            <a:chExt cx="5784" cy="119"/>
          </a:xfrm>
        </p:grpSpPr>
        <p:sp>
          <p:nvSpPr>
            <p:cNvPr id="2115" name="Line 67"/>
            <p:cNvSpPr>
              <a:spLocks noChangeShapeType="1"/>
            </p:cNvSpPr>
            <p:nvPr/>
          </p:nvSpPr>
          <p:spPr bwMode="auto">
            <a:xfrm flipH="1">
              <a:off x="1" y="4224"/>
              <a:ext cx="576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116" name="Rectangle 68"/>
            <p:cNvSpPr>
              <a:spLocks noChangeArrowheads="1"/>
            </p:cNvSpPr>
            <p:nvPr/>
          </p:nvSpPr>
          <p:spPr bwMode="auto">
            <a:xfrm>
              <a:off x="-23" y="4218"/>
              <a:ext cx="5760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de-DE" sz="700"/>
                <a:t>8.1 Alterspyramiden                      -                            Lebendige Tafelbilder Erdkunde                                   -	© Auer Verlag 2009</a:t>
              </a:r>
              <a:endParaRPr lang="de-DE"/>
            </a:p>
          </p:txBody>
        </p:sp>
      </p:grpSp>
      <p:sp>
        <p:nvSpPr>
          <p:cNvPr id="2117" name="AutoShape 69"/>
          <p:cNvSpPr>
            <a:spLocks noChangeArrowheads="1"/>
          </p:cNvSpPr>
          <p:nvPr/>
        </p:nvSpPr>
        <p:spPr bwMode="auto">
          <a:xfrm rot="5400000">
            <a:off x="15082" y="-16669"/>
            <a:ext cx="468312" cy="50482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1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1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1" grpId="0"/>
      <p:bldP spid="2102" grpId="0"/>
      <p:bldP spid="2103" grpId="0"/>
      <p:bldP spid="2104" grpId="0"/>
      <p:bldP spid="2105" grpId="0"/>
      <p:bldP spid="2106" grpId="0"/>
      <p:bldP spid="2050" grpId="0"/>
      <p:bldP spid="2051" grpId="0" build="p"/>
      <p:bldP spid="21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5400675" cy="417513"/>
          </a:xfrm>
        </p:spPr>
        <p:txBody>
          <a:bodyPr/>
          <a:lstStyle/>
          <a:p>
            <a:pPr algn="l"/>
            <a:r>
              <a:rPr lang="de-DE" sz="2400" b="1"/>
              <a:t>Formen von Alterspyramiden</a:t>
            </a:r>
          </a:p>
        </p:txBody>
      </p:sp>
      <p:grpSp>
        <p:nvGrpSpPr>
          <p:cNvPr id="5139" name="Group 19"/>
          <p:cNvGrpSpPr>
            <a:grpSpLocks/>
          </p:cNvGrpSpPr>
          <p:nvPr/>
        </p:nvGrpSpPr>
        <p:grpSpPr bwMode="auto">
          <a:xfrm>
            <a:off x="3492500" y="404813"/>
            <a:ext cx="2232025" cy="1978025"/>
            <a:chOff x="2925" y="164"/>
            <a:chExt cx="1497" cy="1415"/>
          </a:xfrm>
        </p:grpSpPr>
        <p:pic>
          <p:nvPicPr>
            <p:cNvPr id="5126" name="Picture 6" descr="typ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25" y="164"/>
              <a:ext cx="758" cy="1415"/>
            </a:xfrm>
            <a:prstGeom prst="rect">
              <a:avLst/>
            </a:prstGeom>
            <a:noFill/>
          </p:spPr>
        </p:pic>
        <p:pic>
          <p:nvPicPr>
            <p:cNvPr id="5130" name="Picture 10" descr="typ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3682" y="164"/>
              <a:ext cx="740" cy="1415"/>
            </a:xfrm>
            <a:prstGeom prst="rect">
              <a:avLst/>
            </a:prstGeom>
            <a:noFill/>
          </p:spPr>
        </p:pic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3841750" y="3500438"/>
            <a:ext cx="1520825" cy="1954212"/>
            <a:chOff x="3470" y="1979"/>
            <a:chExt cx="1088" cy="1379"/>
          </a:xfrm>
        </p:grpSpPr>
        <p:pic>
          <p:nvPicPr>
            <p:cNvPr id="5129" name="Picture 9" descr="typ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70" y="1979"/>
              <a:ext cx="547" cy="1379"/>
            </a:xfrm>
            <a:prstGeom prst="rect">
              <a:avLst/>
            </a:prstGeom>
            <a:noFill/>
          </p:spPr>
        </p:pic>
        <p:pic>
          <p:nvPicPr>
            <p:cNvPr id="5131" name="Picture 11" descr="typ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014" y="1979"/>
              <a:ext cx="544" cy="1379"/>
            </a:xfrm>
            <a:prstGeom prst="rect">
              <a:avLst/>
            </a:prstGeom>
            <a:noFill/>
          </p:spPr>
        </p:pic>
      </p:grpSp>
      <p:grpSp>
        <p:nvGrpSpPr>
          <p:cNvPr id="5151" name="Group 31"/>
          <p:cNvGrpSpPr>
            <a:grpSpLocks/>
          </p:cNvGrpSpPr>
          <p:nvPr/>
        </p:nvGrpSpPr>
        <p:grpSpPr bwMode="auto">
          <a:xfrm>
            <a:off x="6713538" y="463550"/>
            <a:ext cx="1747837" cy="1919288"/>
            <a:chOff x="4138" y="388"/>
            <a:chExt cx="1101" cy="1385"/>
          </a:xfrm>
        </p:grpSpPr>
        <p:pic>
          <p:nvPicPr>
            <p:cNvPr id="5128" name="Picture 8" descr="typ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38" y="388"/>
              <a:ext cx="552" cy="1385"/>
            </a:xfrm>
            <a:prstGeom prst="rect">
              <a:avLst/>
            </a:prstGeom>
            <a:noFill/>
          </p:spPr>
        </p:pic>
        <p:pic>
          <p:nvPicPr>
            <p:cNvPr id="5132" name="Picture 12" descr="typ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673" y="388"/>
              <a:ext cx="566" cy="1385"/>
            </a:xfrm>
            <a:prstGeom prst="rect">
              <a:avLst/>
            </a:prstGeom>
            <a:noFill/>
          </p:spPr>
        </p:pic>
      </p:grp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552450" y="3500438"/>
            <a:ext cx="2147888" cy="1947862"/>
            <a:chOff x="483" y="2750"/>
            <a:chExt cx="1535" cy="1375"/>
          </a:xfrm>
        </p:grpSpPr>
        <p:pic>
          <p:nvPicPr>
            <p:cNvPr id="5127" name="Picture 7" descr="typ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3" y="2750"/>
              <a:ext cx="764" cy="1375"/>
            </a:xfrm>
            <a:prstGeom prst="rect">
              <a:avLst/>
            </a:prstGeom>
            <a:noFill/>
          </p:spPr>
        </p:pic>
        <p:pic>
          <p:nvPicPr>
            <p:cNvPr id="5133" name="Picture 13" descr="typ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1247" y="2750"/>
              <a:ext cx="771" cy="1375"/>
            </a:xfrm>
            <a:prstGeom prst="rect">
              <a:avLst/>
            </a:prstGeom>
            <a:noFill/>
          </p:spPr>
        </p:pic>
      </p:grpSp>
      <p:grpSp>
        <p:nvGrpSpPr>
          <p:cNvPr id="5141" name="Group 21"/>
          <p:cNvGrpSpPr>
            <a:grpSpLocks/>
          </p:cNvGrpSpPr>
          <p:nvPr/>
        </p:nvGrpSpPr>
        <p:grpSpPr bwMode="auto">
          <a:xfrm>
            <a:off x="6700838" y="3429000"/>
            <a:ext cx="1760537" cy="1984375"/>
            <a:chOff x="260" y="754"/>
            <a:chExt cx="1259" cy="1400"/>
          </a:xfrm>
        </p:grpSpPr>
        <p:pic>
          <p:nvPicPr>
            <p:cNvPr id="5124" name="Picture 4" descr="typ6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0" y="754"/>
              <a:ext cx="624" cy="1400"/>
            </a:xfrm>
            <a:prstGeom prst="rect">
              <a:avLst/>
            </a:prstGeom>
            <a:noFill/>
          </p:spPr>
        </p:pic>
        <p:pic>
          <p:nvPicPr>
            <p:cNvPr id="5134" name="Picture 14" descr="typ6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884" y="754"/>
              <a:ext cx="635" cy="1400"/>
            </a:xfrm>
            <a:prstGeom prst="rect">
              <a:avLst/>
            </a:prstGeom>
            <a:noFill/>
          </p:spPr>
        </p:pic>
      </p:grpSp>
      <p:grpSp>
        <p:nvGrpSpPr>
          <p:cNvPr id="5144" name="Group 24"/>
          <p:cNvGrpSpPr>
            <a:grpSpLocks/>
          </p:cNvGrpSpPr>
          <p:nvPr/>
        </p:nvGrpSpPr>
        <p:grpSpPr bwMode="auto">
          <a:xfrm>
            <a:off x="830263" y="547688"/>
            <a:ext cx="1644650" cy="1835150"/>
            <a:chOff x="432" y="445"/>
            <a:chExt cx="1036" cy="1373"/>
          </a:xfrm>
        </p:grpSpPr>
        <p:pic>
          <p:nvPicPr>
            <p:cNvPr id="5125" name="Picture 5" descr="typ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2" y="445"/>
              <a:ext cx="519" cy="1373"/>
            </a:xfrm>
            <a:prstGeom prst="rect">
              <a:avLst/>
            </a:prstGeom>
            <a:noFill/>
          </p:spPr>
        </p:pic>
        <p:pic>
          <p:nvPicPr>
            <p:cNvPr id="5135" name="Picture 15" descr="typ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948" y="445"/>
              <a:ext cx="520" cy="1373"/>
            </a:xfrm>
            <a:prstGeom prst="rect">
              <a:avLst/>
            </a:prstGeom>
            <a:noFill/>
          </p:spPr>
        </p:pic>
      </p:grp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893763" y="2349500"/>
            <a:ext cx="153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/>
              <a:t>Dreiecksform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3775075" y="23495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/>
              <a:t>Pyramidenform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696075" y="2349500"/>
            <a:ext cx="179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/>
              <a:t>Bienenkorbform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925513" y="5445125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/>
              <a:t>Glockenform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4016375" y="5445125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/>
              <a:t>Urnenform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886575" y="5445125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/>
              <a:t>Tropfenform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285750" y="2687638"/>
            <a:ext cx="27860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/>
              <a:t>konstant hohe Geburten- und </a:t>
            </a:r>
          </a:p>
          <a:p>
            <a:r>
              <a:rPr lang="de-DE" sz="1400"/>
              <a:t>Sterberate,</a:t>
            </a:r>
          </a:p>
          <a:p>
            <a:r>
              <a:rPr lang="de-DE" sz="1400"/>
              <a:t>geringes Bevölkerungswachstum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3248025" y="2695575"/>
            <a:ext cx="27559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/>
              <a:t>wie Dreiecksform, aber mit stetig</a:t>
            </a:r>
          </a:p>
          <a:p>
            <a:r>
              <a:rPr lang="de-DE" sz="1400"/>
              <a:t>sinkender Kindersterblichkeit,</a:t>
            </a:r>
          </a:p>
          <a:p>
            <a:r>
              <a:rPr lang="de-DE" sz="1400"/>
              <a:t>hohes Bevölkerungswachstum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6305550" y="2687638"/>
            <a:ext cx="2540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/>
              <a:t>konstante Geburten- und</a:t>
            </a:r>
          </a:p>
          <a:p>
            <a:r>
              <a:rPr lang="de-DE" sz="1400"/>
              <a:t>Sterberate,</a:t>
            </a:r>
          </a:p>
          <a:p>
            <a:r>
              <a:rPr lang="de-DE" sz="1400"/>
              <a:t>kaum Bevölkerungswachstum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58763" y="5734050"/>
            <a:ext cx="316071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/>
              <a:t>ansteigende Geburten-</a:t>
            </a:r>
          </a:p>
          <a:p>
            <a:r>
              <a:rPr lang="de-DE" sz="1400"/>
              <a:t>und Sterberate nach konstanter</a:t>
            </a:r>
          </a:p>
          <a:p>
            <a:r>
              <a:rPr lang="de-DE" sz="1400"/>
              <a:t>Entwicklung,</a:t>
            </a:r>
          </a:p>
          <a:p>
            <a:r>
              <a:rPr lang="de-DE" sz="1400"/>
              <a:t>ansteigendes Bevölkerungswachstum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635375" y="5734050"/>
            <a:ext cx="2201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/>
              <a:t>sinkende Geburten-</a:t>
            </a:r>
          </a:p>
          <a:p>
            <a:r>
              <a:rPr lang="de-DE" sz="1400"/>
              <a:t>und Sterberate (bei hoher</a:t>
            </a:r>
          </a:p>
          <a:p>
            <a:r>
              <a:rPr lang="de-DE" sz="1400"/>
              <a:t>Lebenserwartung),</a:t>
            </a:r>
          </a:p>
          <a:p>
            <a:r>
              <a:rPr lang="de-DE" sz="1400"/>
              <a:t>Bevölkerungsabnahme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6430963" y="5734050"/>
            <a:ext cx="22907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/>
              <a:t>abrupt sinkende Geburten-</a:t>
            </a:r>
          </a:p>
          <a:p>
            <a:r>
              <a:rPr lang="de-DE" sz="1400"/>
              <a:t>und Sterberate,</a:t>
            </a:r>
          </a:p>
          <a:p>
            <a:r>
              <a:rPr lang="de-DE" sz="1400"/>
              <a:t>Bevölkerungsabnahme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6489700" y="6381750"/>
            <a:ext cx="1611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 sz="1400" b="1"/>
              <a:t>z.B. Deutschland</a:t>
            </a:r>
          </a:p>
        </p:txBody>
      </p: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-69850" y="6683375"/>
            <a:ext cx="9250363" cy="188913"/>
            <a:chOff x="-23" y="4218"/>
            <a:chExt cx="5784" cy="119"/>
          </a:xfrm>
        </p:grpSpPr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 flipH="1">
              <a:off x="1" y="4224"/>
              <a:ext cx="576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5163" name="Rectangle 43"/>
            <p:cNvSpPr>
              <a:spLocks noChangeArrowheads="1"/>
            </p:cNvSpPr>
            <p:nvPr/>
          </p:nvSpPr>
          <p:spPr bwMode="auto">
            <a:xfrm>
              <a:off x="-23" y="4218"/>
              <a:ext cx="5760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de-DE" sz="700"/>
                <a:t>8.1 Alterspyramiden                      -                            Lebendige Tafelbilder Erdkunde                                   -	© Auer Verlag 2009</a:t>
              </a:r>
              <a:endParaRPr lang="de-DE"/>
            </a:p>
          </p:txBody>
        </p:sp>
      </p:grpSp>
      <p:sp>
        <p:nvSpPr>
          <p:cNvPr id="5164" name="AutoShape 44"/>
          <p:cNvSpPr>
            <a:spLocks noChangeArrowheads="1"/>
          </p:cNvSpPr>
          <p:nvPr/>
        </p:nvSpPr>
        <p:spPr bwMode="auto">
          <a:xfrm rot="5400000">
            <a:off x="15082" y="-16669"/>
            <a:ext cx="468312" cy="50482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8361363" y="63754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C0C0C0"/>
                </a:solidFill>
              </a:rPr>
              <a:t>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45" grpId="0"/>
      <p:bldP spid="5146" grpId="0"/>
      <p:bldP spid="5147" grpId="0"/>
      <p:bldP spid="5148" grpId="0"/>
      <p:bldP spid="5149" grpId="0"/>
      <p:bldP spid="5150" grpId="0"/>
      <p:bldP spid="5152" grpId="0"/>
      <p:bldP spid="5153" grpId="0"/>
      <p:bldP spid="5155" grpId="0"/>
      <p:bldP spid="5156" grpId="0"/>
      <p:bldP spid="5157" grpId="0"/>
      <p:bldP spid="5158" grpId="0"/>
      <p:bldP spid="5159" grpId="0"/>
      <p:bldP spid="5165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Bildschirmpräsentation (4:3)</PresentationFormat>
  <Paragraphs>63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Standarddesign</vt:lpstr>
      <vt:lpstr>Alterspyramide</vt:lpstr>
      <vt:lpstr>Formen von Alterspyramiden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Alterspyramide</dc:title>
  <dc:creator>PC</dc:creator>
  <cp:lastModifiedBy>Weinrich</cp:lastModifiedBy>
  <cp:revision>18</cp:revision>
  <dcterms:created xsi:type="dcterms:W3CDTF">2009-01-12T16:49:00Z</dcterms:created>
  <dcterms:modified xsi:type="dcterms:W3CDTF">2018-04-19T09:22:45Z</dcterms:modified>
</cp:coreProperties>
</file>