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66CCFF"/>
    <a:srgbClr val="008000"/>
    <a:srgbClr val="CC0000"/>
    <a:srgbClr val="000099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735" autoAdjust="0"/>
  </p:normalViewPr>
  <p:slideViewPr>
    <p:cSldViewPr>
      <p:cViewPr>
        <p:scale>
          <a:sx n="100" d="100"/>
          <a:sy n="100" d="100"/>
        </p:scale>
        <p:origin x="-1308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182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957F97-E727-47C6-A0BD-E19A48DC27D4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B03723-AF62-43E4-B7F3-72A0515BD47C}" type="slidenum">
              <a:rPr lang="de-DE"/>
              <a:pPr/>
              <a:t>1</a:t>
            </a:fld>
            <a:endParaRPr lang="de-DE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lnSpc>
                <a:spcPct val="80000"/>
              </a:lnSpc>
            </a:pPr>
            <a:r>
              <a:rPr lang="de-DE" sz="1000" b="1" dirty="0"/>
              <a:t>Reihenfolge:</a:t>
            </a:r>
          </a:p>
          <a:p>
            <a:pPr marL="228600" indent="-228600">
              <a:lnSpc>
                <a:spcPct val="80000"/>
              </a:lnSpc>
              <a:buFontTx/>
              <a:buAutoNum type="arabicPeriod"/>
            </a:pPr>
            <a:r>
              <a:rPr lang="de-DE" sz="1000" dirty="0"/>
              <a:t>Zunächst werden die Geburten und Sterberate der Phasen präsentiert.</a:t>
            </a:r>
          </a:p>
          <a:p>
            <a:pPr marL="228600" indent="-228600">
              <a:lnSpc>
                <a:spcPct val="80000"/>
              </a:lnSpc>
              <a:buFontTx/>
              <a:buAutoNum type="arabicPeriod"/>
            </a:pPr>
            <a:r>
              <a:rPr lang="de-DE" sz="1000" dirty="0"/>
              <a:t>Daraus ergibt sich das Bevölkerungswachstum.</a:t>
            </a:r>
          </a:p>
          <a:p>
            <a:pPr marL="228600" indent="-228600">
              <a:lnSpc>
                <a:spcPct val="80000"/>
              </a:lnSpc>
              <a:buFontTx/>
              <a:buAutoNum type="arabicPeriod"/>
            </a:pPr>
            <a:r>
              <a:rPr lang="de-DE" sz="1000" dirty="0"/>
              <a:t>Eine sechste Phase wird vorgestellt (diese ist in der Fachliteratur noch nicht Standard).</a:t>
            </a:r>
          </a:p>
          <a:p>
            <a:pPr marL="228600" indent="-228600">
              <a:lnSpc>
                <a:spcPct val="80000"/>
              </a:lnSpc>
              <a:buFontTx/>
              <a:buAutoNum type="arabicPeriod"/>
            </a:pPr>
            <a:r>
              <a:rPr lang="de-DE" sz="1000" dirty="0"/>
              <a:t>Den Phasen wird der Entwicklungsstand eines Landes zugeordnet.</a:t>
            </a:r>
          </a:p>
          <a:p>
            <a:pPr marL="228600" indent="-228600">
              <a:lnSpc>
                <a:spcPct val="80000"/>
              </a:lnSpc>
            </a:pPr>
            <a:r>
              <a:rPr lang="de-DE" sz="1000" b="1" dirty="0"/>
              <a:t>Erläuterungen:</a:t>
            </a:r>
          </a:p>
          <a:p>
            <a:pPr marL="228600" indent="-228600">
              <a:lnSpc>
                <a:spcPct val="80000"/>
              </a:lnSpc>
            </a:pPr>
            <a:r>
              <a:rPr lang="de-DE" sz="1000" dirty="0"/>
              <a:t>Phase 1: Eine hohe Sterberate und eine noch höhere Geburtenrate sorgen für gemäßigtes Bevölkerungswachstum.</a:t>
            </a:r>
          </a:p>
          <a:p>
            <a:pPr marL="228600" indent="-228600">
              <a:lnSpc>
                <a:spcPct val="80000"/>
              </a:lnSpc>
            </a:pPr>
            <a:r>
              <a:rPr lang="de-DE" sz="1000" dirty="0"/>
              <a:t>Phase 2: Durch den medizinischen Fortschritt sinkt die Sterberate. Das Bevölkerungswachstum steigt.</a:t>
            </a:r>
          </a:p>
          <a:p>
            <a:pPr marL="228600" indent="-228600">
              <a:lnSpc>
                <a:spcPct val="80000"/>
              </a:lnSpc>
            </a:pPr>
            <a:r>
              <a:rPr lang="de-DE" sz="1000" dirty="0"/>
              <a:t>Phase 3: Durch den kulturellen Fortschritt (z.B. finanzielle Altersvorsorge) sinkt die Geburtenrate. Das Bevölkerungswachstum bleibt konstant hoch.</a:t>
            </a:r>
          </a:p>
          <a:p>
            <a:pPr marL="228600" indent="-228600">
              <a:lnSpc>
                <a:spcPct val="80000"/>
              </a:lnSpc>
            </a:pPr>
            <a:r>
              <a:rPr lang="de-DE" sz="1000" dirty="0"/>
              <a:t>Phase 4: Die Sterberate hat ihren Tiefpunkt erreicht. Das Bevölkerungswachstum verringert sich mit weiterhin sinkender Geburtenrate.</a:t>
            </a:r>
          </a:p>
          <a:p>
            <a:pPr marL="228600" indent="-228600">
              <a:lnSpc>
                <a:spcPct val="80000"/>
              </a:lnSpc>
            </a:pPr>
            <a:r>
              <a:rPr lang="de-DE" sz="1000" dirty="0"/>
              <a:t>Phase 5: Geburten- und Sterberate sind auf einem niedrigen Niveau. Das Bevölkerungswachstum ist gering, die Lebenserwartung hoch.</a:t>
            </a:r>
          </a:p>
          <a:p>
            <a:pPr marL="228600" indent="-228600">
              <a:lnSpc>
                <a:spcPct val="80000"/>
              </a:lnSpc>
            </a:pPr>
            <a:r>
              <a:rPr lang="de-DE" sz="1000" dirty="0"/>
              <a:t>Phase 6: Die Geburtenrate sinkt unter den Wert der Sterberate. Das Bevölkerungswachstum verringert sich – in Deutschland sogar bis in den negativen Bereich: Auf ein Elternpaar kommen ca. 1,4 Kinder. Gründe: In modernen Dienstleistungsgesellschaften steht das Bedürfnis nach beruflichem Erfolg und einer hohen Lebensqualität (Stichwort: „Spaßgesellschaft“) vor dem Kinderwunsch. Familien haben zudem häufig nur ein Kind.</a:t>
            </a:r>
          </a:p>
          <a:p>
            <a:pPr marL="228600" indent="-228600">
              <a:lnSpc>
                <a:spcPct val="80000"/>
              </a:lnSpc>
            </a:pPr>
            <a:r>
              <a:rPr lang="de-DE" sz="1000" u="sng" dirty="0"/>
              <a:t>Der Weblink für zur „Bevölkerungsuhr“ der Deutschen Stiftung Weltbevölkerung – sekundengenaue Statistik der gegenwärtigen Bevölkerungszahl.</a:t>
            </a:r>
          </a:p>
          <a:p>
            <a:pPr marL="228600" indent="-228600">
              <a:lnSpc>
                <a:spcPct val="80000"/>
              </a:lnSpc>
            </a:pPr>
            <a:r>
              <a:rPr lang="de-DE" sz="1000" b="1" dirty="0"/>
              <a:t>Mögliche Arbeitsaufträge:</a:t>
            </a:r>
          </a:p>
          <a:p>
            <a:pPr marL="228600" indent="-228600">
              <a:lnSpc>
                <a:spcPct val="80000"/>
              </a:lnSpc>
              <a:buFontTx/>
              <a:buChar char="-"/>
            </a:pPr>
            <a:r>
              <a:rPr lang="de-DE" sz="1000" dirty="0"/>
              <a:t>Abzeichnen</a:t>
            </a:r>
          </a:p>
          <a:p>
            <a:pPr marL="228600" indent="-228600">
              <a:lnSpc>
                <a:spcPct val="80000"/>
              </a:lnSpc>
              <a:buFontTx/>
              <a:buChar char="-"/>
            </a:pPr>
            <a:r>
              <a:rPr lang="de-DE" sz="1000" dirty="0"/>
              <a:t>Die Bevölkerungsentwicklung der Menschheit recherchieren und begründen. (Der Großteil der Weltbevölkerung lebt in Entwicklungs-/Schwellenländern).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F0065D-F2D0-41B1-8474-8CCDC675D4A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0FDFC-0EB6-4925-9B77-A19E1A02EA7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137EAB-1B23-4DFE-A174-BA51BF376FA2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70F5E-D396-4ED1-902D-727281201B6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D9034-EBB5-427D-B12C-0FFCA57D12FB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EC9DA-082F-4D74-80A6-DD464FCC716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F4947E-5E8F-4C6A-B6C8-A56A03E2CAB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76301-207F-4363-AE73-DDC39DFFB45A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A2C6A-0639-4FB4-BB8C-26AC7B3B315D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9A650-3722-4E67-8699-1EAF52C9985C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C8EAD-F761-49E5-B608-FB29CF663B31}" type="slidenum">
              <a:rPr lang="de-DE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300FF99-B7F0-4B5F-B287-9C66C7F1BF4E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sw-online.de/info-service/weltbevoelkerungsuhr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66C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" name="Rectangle 61"/>
          <p:cNvSpPr>
            <a:spLocks noChangeArrowheads="1"/>
          </p:cNvSpPr>
          <p:nvPr/>
        </p:nvSpPr>
        <p:spPr bwMode="auto">
          <a:xfrm>
            <a:off x="825500" y="1052513"/>
            <a:ext cx="6483350" cy="34559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093" name="Line 45"/>
          <p:cNvSpPr>
            <a:spLocks noChangeShapeType="1"/>
          </p:cNvSpPr>
          <p:nvPr/>
        </p:nvSpPr>
        <p:spPr bwMode="auto">
          <a:xfrm flipV="1">
            <a:off x="2122488" y="1844675"/>
            <a:ext cx="1296987" cy="2016125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99" name="Line 51"/>
          <p:cNvSpPr>
            <a:spLocks noChangeShapeType="1"/>
          </p:cNvSpPr>
          <p:nvPr/>
        </p:nvSpPr>
        <p:spPr bwMode="auto">
          <a:xfrm>
            <a:off x="4716463" y="1844675"/>
            <a:ext cx="1293812" cy="1944688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50863" y="325438"/>
            <a:ext cx="38052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2000"/>
              <a:t>Der demografische Übergang</a:t>
            </a:r>
          </a:p>
        </p:txBody>
      </p:sp>
      <p:grpSp>
        <p:nvGrpSpPr>
          <p:cNvPr id="2118" name="Group 70"/>
          <p:cNvGrpSpPr>
            <a:grpSpLocks/>
          </p:cNvGrpSpPr>
          <p:nvPr/>
        </p:nvGrpSpPr>
        <p:grpSpPr bwMode="auto">
          <a:xfrm>
            <a:off x="2106613" y="1268413"/>
            <a:ext cx="1311275" cy="4256087"/>
            <a:chOff x="1327" y="800"/>
            <a:chExt cx="826" cy="2681"/>
          </a:xfrm>
        </p:grpSpPr>
        <p:sp>
          <p:nvSpPr>
            <p:cNvPr id="2066" name="Line 18"/>
            <p:cNvSpPr>
              <a:spLocks noChangeShapeType="1"/>
            </p:cNvSpPr>
            <p:nvPr/>
          </p:nvSpPr>
          <p:spPr bwMode="auto">
            <a:xfrm>
              <a:off x="1327" y="800"/>
              <a:ext cx="826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82" name="Line 34"/>
            <p:cNvSpPr>
              <a:spLocks noChangeShapeType="1"/>
            </p:cNvSpPr>
            <p:nvPr/>
          </p:nvSpPr>
          <p:spPr bwMode="auto">
            <a:xfrm>
              <a:off x="1337" y="982"/>
              <a:ext cx="816" cy="58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88" name="Text Box 40"/>
            <p:cNvSpPr txBox="1">
              <a:spLocks noChangeArrowheads="1"/>
            </p:cNvSpPr>
            <p:nvPr/>
          </p:nvSpPr>
          <p:spPr bwMode="auto">
            <a:xfrm>
              <a:off x="1432" y="2886"/>
              <a:ext cx="607" cy="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de-DE"/>
                <a:t>Phase</a:t>
              </a:r>
            </a:p>
            <a:p>
              <a:pPr algn="ctr"/>
              <a:r>
                <a:rPr lang="de-DE" sz="2400" b="1"/>
                <a:t>II</a:t>
              </a:r>
            </a:p>
            <a:p>
              <a:pPr algn="ctr"/>
              <a:r>
                <a:rPr lang="de-DE" sz="1400"/>
                <a:t>Einleitung</a:t>
              </a:r>
            </a:p>
          </p:txBody>
        </p:sp>
      </p:grpSp>
      <p:grpSp>
        <p:nvGrpSpPr>
          <p:cNvPr id="2121" name="Group 73"/>
          <p:cNvGrpSpPr>
            <a:grpSpLocks/>
          </p:cNvGrpSpPr>
          <p:nvPr/>
        </p:nvGrpSpPr>
        <p:grpSpPr bwMode="auto">
          <a:xfrm>
            <a:off x="6010275" y="3141663"/>
            <a:ext cx="1309688" cy="2384425"/>
            <a:chOff x="3786" y="1979"/>
            <a:chExt cx="825" cy="1502"/>
          </a:xfrm>
        </p:grpSpPr>
        <p:sp>
          <p:nvSpPr>
            <p:cNvPr id="2070" name="Line 22"/>
            <p:cNvSpPr>
              <a:spLocks noChangeShapeType="1"/>
            </p:cNvSpPr>
            <p:nvPr/>
          </p:nvSpPr>
          <p:spPr bwMode="auto">
            <a:xfrm>
              <a:off x="3786" y="2160"/>
              <a:ext cx="825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71" name="Line 23"/>
            <p:cNvSpPr>
              <a:spLocks noChangeShapeType="1"/>
            </p:cNvSpPr>
            <p:nvPr/>
          </p:nvSpPr>
          <p:spPr bwMode="auto">
            <a:xfrm>
              <a:off x="3786" y="1979"/>
              <a:ext cx="825" cy="1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91" name="Text Box 43"/>
            <p:cNvSpPr txBox="1">
              <a:spLocks noChangeArrowheads="1"/>
            </p:cNvSpPr>
            <p:nvPr/>
          </p:nvSpPr>
          <p:spPr bwMode="auto">
            <a:xfrm>
              <a:off x="3874" y="2886"/>
              <a:ext cx="663" cy="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de-DE"/>
                <a:t>Phase</a:t>
              </a:r>
            </a:p>
            <a:p>
              <a:pPr algn="ctr"/>
              <a:r>
                <a:rPr lang="de-DE" sz="2400" b="1"/>
                <a:t>V</a:t>
              </a:r>
            </a:p>
            <a:p>
              <a:pPr algn="ctr"/>
              <a:r>
                <a:rPr lang="de-DE" sz="1400"/>
                <a:t>Ausklingen</a:t>
              </a:r>
            </a:p>
          </p:txBody>
        </p:sp>
      </p:grpSp>
      <p:grpSp>
        <p:nvGrpSpPr>
          <p:cNvPr id="2127" name="Group 79"/>
          <p:cNvGrpSpPr>
            <a:grpSpLocks/>
          </p:cNvGrpSpPr>
          <p:nvPr/>
        </p:nvGrpSpPr>
        <p:grpSpPr bwMode="auto">
          <a:xfrm>
            <a:off x="7308850" y="1052513"/>
            <a:ext cx="1295400" cy="4473575"/>
            <a:chOff x="4604" y="663"/>
            <a:chExt cx="816" cy="2818"/>
          </a:xfrm>
        </p:grpSpPr>
        <p:grpSp>
          <p:nvGrpSpPr>
            <p:cNvPr id="2125" name="Group 77"/>
            <p:cNvGrpSpPr>
              <a:grpSpLocks/>
            </p:cNvGrpSpPr>
            <p:nvPr/>
          </p:nvGrpSpPr>
          <p:grpSpPr bwMode="auto">
            <a:xfrm>
              <a:off x="4604" y="663"/>
              <a:ext cx="816" cy="2177"/>
              <a:chOff x="4604" y="663"/>
              <a:chExt cx="816" cy="2177"/>
            </a:xfrm>
          </p:grpSpPr>
          <p:sp>
            <p:nvSpPr>
              <p:cNvPr id="2123" name="Rectangle 75"/>
              <p:cNvSpPr>
                <a:spLocks noChangeArrowheads="1"/>
              </p:cNvSpPr>
              <p:nvPr/>
            </p:nvSpPr>
            <p:spPr bwMode="auto">
              <a:xfrm>
                <a:off x="4604" y="663"/>
                <a:ext cx="816" cy="217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2080" name="Line 32"/>
              <p:cNvSpPr>
                <a:spLocks noChangeShapeType="1"/>
              </p:cNvSpPr>
              <p:nvPr/>
            </p:nvSpPr>
            <p:spPr bwMode="auto">
              <a:xfrm flipV="1">
                <a:off x="5420" y="663"/>
                <a:ext cx="0" cy="2177"/>
              </a:xfrm>
              <a:prstGeom prst="line">
                <a:avLst/>
              </a:prstGeom>
              <a:noFill/>
              <a:ln w="19050" cap="rnd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124" name="Line 76"/>
              <p:cNvSpPr>
                <a:spLocks noChangeShapeType="1"/>
              </p:cNvSpPr>
              <p:nvPr/>
            </p:nvSpPr>
            <p:spPr bwMode="auto">
              <a:xfrm>
                <a:off x="4604" y="2840"/>
                <a:ext cx="81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2092" name="Text Box 44"/>
            <p:cNvSpPr txBox="1">
              <a:spLocks noChangeArrowheads="1"/>
            </p:cNvSpPr>
            <p:nvPr/>
          </p:nvSpPr>
          <p:spPr bwMode="auto">
            <a:xfrm>
              <a:off x="4759" y="2886"/>
              <a:ext cx="524" cy="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de-DE"/>
                <a:t>Phase</a:t>
              </a:r>
            </a:p>
            <a:p>
              <a:pPr algn="ctr"/>
              <a:r>
                <a:rPr lang="de-DE" sz="2400" b="1"/>
                <a:t>VI</a:t>
              </a:r>
            </a:p>
            <a:p>
              <a:pPr algn="ctr"/>
              <a:r>
                <a:rPr lang="de-DE" sz="1400"/>
                <a:t>???</a:t>
              </a:r>
            </a:p>
          </p:txBody>
        </p:sp>
      </p:grpSp>
      <p:grpSp>
        <p:nvGrpSpPr>
          <p:cNvPr id="2132" name="Group 84"/>
          <p:cNvGrpSpPr>
            <a:grpSpLocks/>
          </p:cNvGrpSpPr>
          <p:nvPr/>
        </p:nvGrpSpPr>
        <p:grpSpPr bwMode="auto">
          <a:xfrm>
            <a:off x="814388" y="1268413"/>
            <a:ext cx="1309687" cy="4257675"/>
            <a:chOff x="513" y="799"/>
            <a:chExt cx="825" cy="2682"/>
          </a:xfrm>
        </p:grpSpPr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513" y="799"/>
              <a:ext cx="825" cy="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>
              <a:off x="521" y="981"/>
              <a:ext cx="817" cy="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87" name="Text Box 39"/>
            <p:cNvSpPr txBox="1">
              <a:spLocks noChangeArrowheads="1"/>
            </p:cNvSpPr>
            <p:nvPr/>
          </p:nvSpPr>
          <p:spPr bwMode="auto">
            <a:xfrm>
              <a:off x="537" y="2886"/>
              <a:ext cx="755" cy="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de-DE"/>
                <a:t>Phase</a:t>
              </a:r>
            </a:p>
            <a:p>
              <a:pPr algn="ctr"/>
              <a:r>
                <a:rPr lang="de-DE" sz="2400" b="1"/>
                <a:t>I</a:t>
              </a:r>
            </a:p>
            <a:p>
              <a:pPr algn="ctr"/>
              <a:r>
                <a:rPr lang="de-DE" sz="1400"/>
                <a:t>Vorbereitung</a:t>
              </a:r>
            </a:p>
          </p:txBody>
        </p:sp>
      </p:grpSp>
      <p:sp>
        <p:nvSpPr>
          <p:cNvPr id="2094" name="Line 46"/>
          <p:cNvSpPr>
            <a:spLocks noChangeShapeType="1"/>
          </p:cNvSpPr>
          <p:nvPr/>
        </p:nvSpPr>
        <p:spPr bwMode="auto">
          <a:xfrm>
            <a:off x="814388" y="3859213"/>
            <a:ext cx="1309687" cy="1587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95" name="Line 47"/>
          <p:cNvSpPr>
            <a:spLocks noChangeShapeType="1"/>
          </p:cNvSpPr>
          <p:nvPr/>
        </p:nvSpPr>
        <p:spPr bwMode="auto">
          <a:xfrm>
            <a:off x="3405188" y="1844675"/>
            <a:ext cx="1309687" cy="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grpSp>
        <p:nvGrpSpPr>
          <p:cNvPr id="2119" name="Group 71"/>
          <p:cNvGrpSpPr>
            <a:grpSpLocks/>
          </p:cNvGrpSpPr>
          <p:nvPr/>
        </p:nvGrpSpPr>
        <p:grpSpPr bwMode="auto">
          <a:xfrm>
            <a:off x="3417888" y="1270000"/>
            <a:ext cx="1296987" cy="4256088"/>
            <a:chOff x="2153" y="800"/>
            <a:chExt cx="817" cy="2681"/>
          </a:xfrm>
        </p:grpSpPr>
        <p:sp>
          <p:nvSpPr>
            <p:cNvPr id="2084" name="Line 36"/>
            <p:cNvSpPr>
              <a:spLocks noChangeShapeType="1"/>
            </p:cNvSpPr>
            <p:nvPr/>
          </p:nvSpPr>
          <p:spPr bwMode="auto">
            <a:xfrm>
              <a:off x="2153" y="800"/>
              <a:ext cx="817" cy="590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89" name="Text Box 41"/>
            <p:cNvSpPr txBox="1">
              <a:spLocks noChangeArrowheads="1"/>
            </p:cNvSpPr>
            <p:nvPr/>
          </p:nvSpPr>
          <p:spPr bwMode="auto">
            <a:xfrm>
              <a:off x="2187" y="2886"/>
              <a:ext cx="731" cy="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de-DE"/>
                <a:t>Phase</a:t>
              </a:r>
            </a:p>
            <a:p>
              <a:pPr algn="ctr"/>
              <a:r>
                <a:rPr lang="de-DE" sz="2400" b="1"/>
                <a:t>III</a:t>
              </a:r>
            </a:p>
            <a:p>
              <a:pPr algn="ctr"/>
              <a:r>
                <a:rPr lang="de-DE" sz="1400"/>
                <a:t>Umschwung</a:t>
              </a:r>
            </a:p>
          </p:txBody>
        </p:sp>
        <p:sp>
          <p:nvSpPr>
            <p:cNvPr id="2096" name="Line 48"/>
            <p:cNvSpPr>
              <a:spLocks noChangeShapeType="1"/>
            </p:cNvSpPr>
            <p:nvPr/>
          </p:nvSpPr>
          <p:spPr bwMode="auto">
            <a:xfrm>
              <a:off x="2154" y="1572"/>
              <a:ext cx="816" cy="589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120" name="Group 72"/>
          <p:cNvGrpSpPr>
            <a:grpSpLocks/>
          </p:cNvGrpSpPr>
          <p:nvPr/>
        </p:nvGrpSpPr>
        <p:grpSpPr bwMode="auto">
          <a:xfrm>
            <a:off x="4714875" y="2206625"/>
            <a:ext cx="1309688" cy="3319463"/>
            <a:chOff x="2970" y="1390"/>
            <a:chExt cx="825" cy="2091"/>
          </a:xfrm>
        </p:grpSpPr>
        <p:sp>
          <p:nvSpPr>
            <p:cNvPr id="2086" name="Line 38"/>
            <p:cNvSpPr>
              <a:spLocks noChangeShapeType="1"/>
            </p:cNvSpPr>
            <p:nvPr/>
          </p:nvSpPr>
          <p:spPr bwMode="auto">
            <a:xfrm>
              <a:off x="2970" y="2161"/>
              <a:ext cx="825" cy="1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90" name="Text Box 42"/>
            <p:cNvSpPr txBox="1">
              <a:spLocks noChangeArrowheads="1"/>
            </p:cNvSpPr>
            <p:nvPr/>
          </p:nvSpPr>
          <p:spPr bwMode="auto">
            <a:xfrm>
              <a:off x="3065" y="2886"/>
              <a:ext cx="607" cy="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de-DE"/>
                <a:t>Phase</a:t>
              </a:r>
            </a:p>
            <a:p>
              <a:pPr algn="ctr"/>
              <a:r>
                <a:rPr lang="de-DE" sz="2400" b="1"/>
                <a:t>IV</a:t>
              </a:r>
            </a:p>
            <a:p>
              <a:pPr algn="ctr"/>
              <a:r>
                <a:rPr lang="de-DE" sz="1400"/>
                <a:t>Einlenken</a:t>
              </a:r>
            </a:p>
          </p:txBody>
        </p:sp>
        <p:sp>
          <p:nvSpPr>
            <p:cNvPr id="2097" name="Line 49"/>
            <p:cNvSpPr>
              <a:spLocks noChangeShapeType="1"/>
            </p:cNvSpPr>
            <p:nvPr/>
          </p:nvSpPr>
          <p:spPr bwMode="auto">
            <a:xfrm>
              <a:off x="2970" y="1390"/>
              <a:ext cx="816" cy="589"/>
            </a:xfrm>
            <a:prstGeom prst="line">
              <a:avLst/>
            </a:prstGeom>
            <a:noFill/>
            <a:ln w="38100">
              <a:solidFill>
                <a:srgbClr val="000099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098" name="Line 50"/>
          <p:cNvSpPr>
            <a:spLocks noChangeShapeType="1"/>
          </p:cNvSpPr>
          <p:nvPr/>
        </p:nvSpPr>
        <p:spPr bwMode="auto">
          <a:xfrm>
            <a:off x="5997575" y="3789363"/>
            <a:ext cx="1309688" cy="1587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grpSp>
        <p:nvGrpSpPr>
          <p:cNvPr id="2122" name="Group 74"/>
          <p:cNvGrpSpPr>
            <a:grpSpLocks/>
          </p:cNvGrpSpPr>
          <p:nvPr/>
        </p:nvGrpSpPr>
        <p:grpSpPr bwMode="auto">
          <a:xfrm>
            <a:off x="2122488" y="1052513"/>
            <a:ext cx="5184775" cy="3455987"/>
            <a:chOff x="1337" y="663"/>
            <a:chExt cx="3266" cy="2177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 flipV="1">
              <a:off x="1337" y="663"/>
              <a:ext cx="0" cy="2177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 flipV="1">
              <a:off x="2153" y="663"/>
              <a:ext cx="0" cy="2177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 flipV="1">
              <a:off x="2970" y="663"/>
              <a:ext cx="0" cy="2177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58" name="Line 10"/>
            <p:cNvSpPr>
              <a:spLocks noChangeShapeType="1"/>
            </p:cNvSpPr>
            <p:nvPr/>
          </p:nvSpPr>
          <p:spPr bwMode="auto">
            <a:xfrm flipV="1">
              <a:off x="3786" y="663"/>
              <a:ext cx="0" cy="2177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074" name="Line 26"/>
            <p:cNvSpPr>
              <a:spLocks noChangeShapeType="1"/>
            </p:cNvSpPr>
            <p:nvPr/>
          </p:nvSpPr>
          <p:spPr bwMode="auto">
            <a:xfrm flipV="1">
              <a:off x="4603" y="663"/>
              <a:ext cx="0" cy="2177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128" name="Group 80"/>
          <p:cNvGrpSpPr>
            <a:grpSpLocks/>
          </p:cNvGrpSpPr>
          <p:nvPr/>
        </p:nvGrpSpPr>
        <p:grpSpPr bwMode="auto">
          <a:xfrm>
            <a:off x="898525" y="5589588"/>
            <a:ext cx="2447925" cy="654050"/>
            <a:chOff x="566" y="3567"/>
            <a:chExt cx="1542" cy="412"/>
          </a:xfrm>
        </p:grpSpPr>
        <p:sp>
          <p:nvSpPr>
            <p:cNvPr id="2101" name="Text Box 53"/>
            <p:cNvSpPr txBox="1">
              <a:spLocks noChangeArrowheads="1"/>
            </p:cNvSpPr>
            <p:nvPr/>
          </p:nvSpPr>
          <p:spPr bwMode="auto">
            <a:xfrm>
              <a:off x="744" y="3748"/>
              <a:ext cx="122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/>
                <a:t>Entwicklungsland</a:t>
              </a:r>
            </a:p>
          </p:txBody>
        </p:sp>
        <p:sp>
          <p:nvSpPr>
            <p:cNvPr id="2104" name="AutoShape 56"/>
            <p:cNvSpPr>
              <a:spLocks/>
            </p:cNvSpPr>
            <p:nvPr/>
          </p:nvSpPr>
          <p:spPr bwMode="auto">
            <a:xfrm rot="16200000">
              <a:off x="1246" y="2887"/>
              <a:ext cx="181" cy="1542"/>
            </a:xfrm>
            <a:prstGeom prst="leftBrace">
              <a:avLst>
                <a:gd name="adj1" fmla="val 7099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129" name="Group 81"/>
          <p:cNvGrpSpPr>
            <a:grpSpLocks/>
          </p:cNvGrpSpPr>
          <p:nvPr/>
        </p:nvGrpSpPr>
        <p:grpSpPr bwMode="auto">
          <a:xfrm>
            <a:off x="3490913" y="5591175"/>
            <a:ext cx="2447925" cy="646113"/>
            <a:chOff x="2199" y="3567"/>
            <a:chExt cx="1542" cy="407"/>
          </a:xfrm>
        </p:grpSpPr>
        <p:sp>
          <p:nvSpPr>
            <p:cNvPr id="2102" name="Text Box 54"/>
            <p:cNvSpPr txBox="1">
              <a:spLocks noChangeArrowheads="1"/>
            </p:cNvSpPr>
            <p:nvPr/>
          </p:nvSpPr>
          <p:spPr bwMode="auto">
            <a:xfrm>
              <a:off x="2470" y="3743"/>
              <a:ext cx="104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/>
                <a:t>Schwellenland</a:t>
              </a:r>
            </a:p>
          </p:txBody>
        </p:sp>
        <p:sp>
          <p:nvSpPr>
            <p:cNvPr id="2105" name="AutoShape 57"/>
            <p:cNvSpPr>
              <a:spLocks/>
            </p:cNvSpPr>
            <p:nvPr/>
          </p:nvSpPr>
          <p:spPr bwMode="auto">
            <a:xfrm rot="16200000">
              <a:off x="2879" y="2887"/>
              <a:ext cx="181" cy="1542"/>
            </a:xfrm>
            <a:prstGeom prst="leftBrace">
              <a:avLst>
                <a:gd name="adj1" fmla="val 7099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2130" name="Group 82"/>
          <p:cNvGrpSpPr>
            <a:grpSpLocks/>
          </p:cNvGrpSpPr>
          <p:nvPr/>
        </p:nvGrpSpPr>
        <p:grpSpPr bwMode="auto">
          <a:xfrm>
            <a:off x="6083300" y="5591175"/>
            <a:ext cx="2447925" cy="639763"/>
            <a:chOff x="3832" y="3567"/>
            <a:chExt cx="1542" cy="403"/>
          </a:xfrm>
        </p:grpSpPr>
        <p:sp>
          <p:nvSpPr>
            <p:cNvPr id="2103" name="Text Box 55"/>
            <p:cNvSpPr txBox="1">
              <a:spLocks noChangeArrowheads="1"/>
            </p:cNvSpPr>
            <p:nvPr/>
          </p:nvSpPr>
          <p:spPr bwMode="auto">
            <a:xfrm>
              <a:off x="4116" y="3739"/>
              <a:ext cx="9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/>
                <a:t>Industrieland</a:t>
              </a:r>
            </a:p>
          </p:txBody>
        </p:sp>
        <p:sp>
          <p:nvSpPr>
            <p:cNvPr id="2106" name="AutoShape 58"/>
            <p:cNvSpPr>
              <a:spLocks/>
            </p:cNvSpPr>
            <p:nvPr/>
          </p:nvSpPr>
          <p:spPr bwMode="auto">
            <a:xfrm rot="16200000">
              <a:off x="4512" y="2887"/>
              <a:ext cx="181" cy="1542"/>
            </a:xfrm>
            <a:prstGeom prst="leftBrace">
              <a:avLst>
                <a:gd name="adj1" fmla="val 70994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2108" name="Freeform 60"/>
          <p:cNvSpPr>
            <a:spLocks/>
          </p:cNvSpPr>
          <p:nvPr/>
        </p:nvSpPr>
        <p:spPr bwMode="auto">
          <a:xfrm>
            <a:off x="825500" y="1052513"/>
            <a:ext cx="6483350" cy="34559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97"/>
              </a:cxn>
              <a:cxn ang="0">
                <a:pos x="2495" y="1497"/>
              </a:cxn>
            </a:cxnLst>
            <a:rect l="0" t="0" r="r" b="b"/>
            <a:pathLst>
              <a:path w="2495" h="1497">
                <a:moveTo>
                  <a:pt x="0" y="0"/>
                </a:moveTo>
                <a:lnTo>
                  <a:pt x="0" y="1497"/>
                </a:lnTo>
                <a:lnTo>
                  <a:pt x="2495" y="1497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grpSp>
        <p:nvGrpSpPr>
          <p:cNvPr id="2113" name="Group 65"/>
          <p:cNvGrpSpPr>
            <a:grpSpLocks/>
          </p:cNvGrpSpPr>
          <p:nvPr/>
        </p:nvGrpSpPr>
        <p:grpSpPr bwMode="auto">
          <a:xfrm>
            <a:off x="6227763" y="188913"/>
            <a:ext cx="2232025" cy="752475"/>
            <a:chOff x="3878" y="119"/>
            <a:chExt cx="1406" cy="474"/>
          </a:xfrm>
        </p:grpSpPr>
        <p:sp>
          <p:nvSpPr>
            <p:cNvPr id="2110" name="Text Box 62"/>
            <p:cNvSpPr txBox="1">
              <a:spLocks noChangeArrowheads="1"/>
            </p:cNvSpPr>
            <p:nvPr/>
          </p:nvSpPr>
          <p:spPr bwMode="auto">
            <a:xfrm>
              <a:off x="3878" y="119"/>
              <a:ext cx="81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sz="1400" b="1">
                  <a:solidFill>
                    <a:srgbClr val="000099"/>
                  </a:solidFill>
                </a:rPr>
                <a:t>Geburtenrate</a:t>
              </a:r>
            </a:p>
          </p:txBody>
        </p:sp>
        <p:sp>
          <p:nvSpPr>
            <p:cNvPr id="2111" name="Text Box 63"/>
            <p:cNvSpPr txBox="1">
              <a:spLocks noChangeArrowheads="1"/>
            </p:cNvSpPr>
            <p:nvPr/>
          </p:nvSpPr>
          <p:spPr bwMode="auto">
            <a:xfrm>
              <a:off x="3878" y="255"/>
              <a:ext cx="6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sz="1400" b="1">
                  <a:solidFill>
                    <a:srgbClr val="CC0000"/>
                  </a:solidFill>
                </a:rPr>
                <a:t>Sterberate</a:t>
              </a:r>
            </a:p>
          </p:txBody>
        </p:sp>
        <p:sp>
          <p:nvSpPr>
            <p:cNvPr id="2112" name="Text Box 64"/>
            <p:cNvSpPr txBox="1">
              <a:spLocks noChangeArrowheads="1"/>
            </p:cNvSpPr>
            <p:nvPr/>
          </p:nvSpPr>
          <p:spPr bwMode="auto">
            <a:xfrm>
              <a:off x="3884" y="401"/>
              <a:ext cx="14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de-DE" sz="1400" b="1">
                  <a:solidFill>
                    <a:srgbClr val="008000"/>
                  </a:solidFill>
                </a:rPr>
                <a:t>Bevölkerungswachstum</a:t>
              </a:r>
            </a:p>
          </p:txBody>
        </p:sp>
      </p:grpSp>
      <p:sp>
        <p:nvSpPr>
          <p:cNvPr id="2114" name="Text Box 66"/>
          <p:cNvSpPr txBox="1">
            <a:spLocks noChangeArrowheads="1"/>
          </p:cNvSpPr>
          <p:nvPr/>
        </p:nvSpPr>
        <p:spPr bwMode="auto">
          <a:xfrm>
            <a:off x="157163" y="1052513"/>
            <a:ext cx="708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400" b="1"/>
              <a:t>HOCH</a:t>
            </a:r>
          </a:p>
        </p:txBody>
      </p:sp>
      <p:sp>
        <p:nvSpPr>
          <p:cNvPr id="2115" name="Text Box 67"/>
          <p:cNvSpPr txBox="1">
            <a:spLocks noChangeArrowheads="1"/>
          </p:cNvSpPr>
          <p:nvPr/>
        </p:nvSpPr>
        <p:spPr bwMode="auto">
          <a:xfrm>
            <a:off x="-36513" y="4276725"/>
            <a:ext cx="1042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1400" b="1"/>
              <a:t>NIEDRIG</a:t>
            </a:r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7321550" y="3429000"/>
            <a:ext cx="1281113" cy="1588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7321550" y="3141663"/>
            <a:ext cx="1281113" cy="574675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00" name="Line 52"/>
          <p:cNvSpPr>
            <a:spLocks noChangeShapeType="1"/>
          </p:cNvSpPr>
          <p:nvPr/>
        </p:nvSpPr>
        <p:spPr bwMode="auto">
          <a:xfrm>
            <a:off x="7307263" y="3789363"/>
            <a:ext cx="1295400" cy="287337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2133" name="AutoShape 85">
            <a:hlinkClick r:id="rId3" highlightClick="1"/>
          </p:cNvPr>
          <p:cNvSpPr>
            <a:spLocks noChangeArrowheads="1"/>
          </p:cNvSpPr>
          <p:nvPr/>
        </p:nvSpPr>
        <p:spPr bwMode="auto">
          <a:xfrm>
            <a:off x="179388" y="6165850"/>
            <a:ext cx="504825" cy="504825"/>
          </a:xfrm>
          <a:prstGeom prst="actionButtonInformatio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644525" y="6381750"/>
            <a:ext cx="2549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de-DE" sz="1400"/>
              <a:t>Weblink: </a:t>
            </a:r>
            <a:r>
              <a:rPr lang="de-DE" sz="1400" b="1"/>
              <a:t>„Bevölkerungsuhr“</a:t>
            </a:r>
            <a:endParaRPr lang="de-DE" sz="1400"/>
          </a:p>
        </p:txBody>
      </p:sp>
      <p:grpSp>
        <p:nvGrpSpPr>
          <p:cNvPr id="2136" name="Group 88"/>
          <p:cNvGrpSpPr>
            <a:grpSpLocks/>
          </p:cNvGrpSpPr>
          <p:nvPr/>
        </p:nvGrpSpPr>
        <p:grpSpPr bwMode="auto">
          <a:xfrm>
            <a:off x="-69850" y="6683375"/>
            <a:ext cx="9250363" cy="188913"/>
            <a:chOff x="-23" y="4218"/>
            <a:chExt cx="5784" cy="119"/>
          </a:xfrm>
        </p:grpSpPr>
        <p:sp>
          <p:nvSpPr>
            <p:cNvPr id="2137" name="Line 89"/>
            <p:cNvSpPr>
              <a:spLocks noChangeShapeType="1"/>
            </p:cNvSpPr>
            <p:nvPr/>
          </p:nvSpPr>
          <p:spPr bwMode="auto">
            <a:xfrm flipH="1">
              <a:off x="1" y="4224"/>
              <a:ext cx="5760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de-DE"/>
            </a:p>
          </p:txBody>
        </p:sp>
        <p:sp>
          <p:nvSpPr>
            <p:cNvPr id="2138" name="Rectangle 90"/>
            <p:cNvSpPr>
              <a:spLocks noChangeArrowheads="1"/>
            </p:cNvSpPr>
            <p:nvPr/>
          </p:nvSpPr>
          <p:spPr bwMode="auto">
            <a:xfrm>
              <a:off x="-23" y="4218"/>
              <a:ext cx="5760" cy="1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de-DE" sz="700"/>
                <a:t>8.2 Der demografische Übergang                      -                            Lebendige Tafelbilder Erdkunde                                   -	© Auer Verlag 2009</a:t>
              </a:r>
              <a:endParaRPr lang="de-DE"/>
            </a:p>
          </p:txBody>
        </p:sp>
      </p:grpSp>
      <p:sp>
        <p:nvSpPr>
          <p:cNvPr id="2139" name="AutoShape 91"/>
          <p:cNvSpPr>
            <a:spLocks noChangeArrowheads="1"/>
          </p:cNvSpPr>
          <p:nvPr/>
        </p:nvSpPr>
        <p:spPr bwMode="auto">
          <a:xfrm rot="5400000">
            <a:off x="15082" y="-16669"/>
            <a:ext cx="468312" cy="504825"/>
          </a:xfrm>
          <a:prstGeom prst="rtTriangle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" dur="1000"/>
                                        <p:tgtEl>
                                          <p:spTgt spid="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2000"/>
                                        <p:tgtEl>
                                          <p:spTgt spid="2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2000"/>
                                        <p:tgtEl>
                                          <p:spTgt spid="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2000"/>
                                        <p:tgtEl>
                                          <p:spTgt spid="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2000"/>
                                        <p:tgtEl>
                                          <p:spTgt spid="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2000"/>
                                        <p:tgtEl>
                                          <p:spTgt spid="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2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2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1000"/>
                                        <p:tgtEl>
                                          <p:spTgt spid="2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1000"/>
                                        <p:tgtEl>
                                          <p:spTgt spid="2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1000"/>
                                        <p:tgtEl>
                                          <p:spTgt spid="2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2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2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" grpId="0" animBg="1"/>
      <p:bldP spid="2093" grpId="0" animBg="1"/>
      <p:bldP spid="2099" grpId="0" animBg="1"/>
      <p:bldP spid="2060" grpId="0"/>
      <p:bldP spid="2094" grpId="0" animBg="1"/>
      <p:bldP spid="2095" grpId="0" animBg="1"/>
      <p:bldP spid="2098" grpId="0" animBg="1"/>
      <p:bldP spid="2108" grpId="0" animBg="1"/>
      <p:bldP spid="2114" grpId="0"/>
      <p:bldP spid="2115" grpId="0"/>
      <p:bldP spid="2075" grpId="0" animBg="1"/>
      <p:bldP spid="2077" grpId="0" animBg="1"/>
      <p:bldP spid="2100" grpId="0" animBg="1"/>
      <p:bldP spid="2133" grpId="0" animBg="1"/>
      <p:bldP spid="2134" grpId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</Words>
  <Application>Microsoft Office PowerPoint</Application>
  <PresentationFormat>Bildschirmpräsentation (4:3)</PresentationFormat>
  <Paragraphs>46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Arial</vt:lpstr>
      <vt:lpstr>Standarddesign</vt:lpstr>
      <vt:lpstr>Folie 1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PC</dc:creator>
  <cp:lastModifiedBy>Weinrich</cp:lastModifiedBy>
  <cp:revision>17</cp:revision>
  <dcterms:created xsi:type="dcterms:W3CDTF">2009-01-07T07:25:58Z</dcterms:created>
  <dcterms:modified xsi:type="dcterms:W3CDTF">2016-05-11T07:42:18Z</dcterms:modified>
</cp:coreProperties>
</file>